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61" r:id="rId2"/>
    <p:sldId id="257" r:id="rId3"/>
    <p:sldId id="259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6" autoAdjust="0"/>
    <p:restoredTop sz="94660"/>
  </p:normalViewPr>
  <p:slideViewPr>
    <p:cSldViewPr snapToGrid="0">
      <p:cViewPr varScale="1">
        <p:scale>
          <a:sx n="43" d="100"/>
          <a:sy n="43" d="100"/>
        </p:scale>
        <p:origin x="7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25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471ED-60CC-4C62-BAE8-F58C017C3715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3E789-B82E-4995-80CC-A945FD553B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716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359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7E2E0E-EF52-432E-8DE3-03CABE59D315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14/01/2019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45C126-0171-4309-90F2-824DE797D51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3171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7E2E0E-EF52-432E-8DE3-03CABE59D315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14/01/2019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45C126-0171-4309-90F2-824DE797D51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1613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70137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1060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7E2E0E-EF52-432E-8DE3-03CABE59D315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14/01/2019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45C126-0171-4309-90F2-824DE797D51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4719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7E2E0E-EF52-432E-8DE3-03CABE59D315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14/01/2019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45C126-0171-4309-90F2-824DE797D51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6173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7E2E0E-EF52-432E-8DE3-03CABE59D315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14/01/2019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45C126-0171-4309-90F2-824DE797D51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523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7E2E0E-EF52-432E-8DE3-03CABE59D315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14/01/2019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45C126-0171-4309-90F2-824DE797D51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5496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7E2E0E-EF52-432E-8DE3-03CABE59D315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14/01/2019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45C126-0171-4309-90F2-824DE797D51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8021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7E2E0E-EF52-432E-8DE3-03CABE59D315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14/01/2019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45C126-0171-4309-90F2-824DE797D51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96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7E2E0E-EF52-432E-8DE3-03CABE59D315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14/01/2019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45C126-0171-4309-90F2-824DE797D51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6683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hyperlink" Target="http://www.hirstwood.com/" TargetMode="Externa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multisensorylearning.lgfl.net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90304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3701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3202" y="157162"/>
            <a:ext cx="2440998" cy="8579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CCC9D8E-3D14-4C92-9FE1-2527E94F86E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6028"/>
            <a:ext cx="3073576" cy="128661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951" y="70763"/>
            <a:ext cx="2596098" cy="761522"/>
          </a:xfrm>
          <a:prstGeom prst="rect">
            <a:avLst/>
          </a:prstGeom>
        </p:spPr>
      </p:pic>
      <p:sp>
        <p:nvSpPr>
          <p:cNvPr id="12" name="Rectangle 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415802"/>
            <a:ext cx="1050479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6"/>
              </a:rPr>
              <a:t>www.multisensorylearning.lgfl.net</a:t>
            </a:r>
            <a:r>
              <a:rPr lang="en-GB" alt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				</a:t>
            </a:r>
            <a:r>
              <a:rPr lang="en-GB" alt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©</a:t>
            </a:r>
            <a:r>
              <a:rPr lang="en-GB" alt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2018 </a:t>
            </a:r>
            <a:r>
              <a:rPr lang="en-GB" alt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7"/>
              </a:rPr>
              <a:t>www.hirstwood.com</a:t>
            </a:r>
            <a:r>
              <a:rPr lang="en-GB" alt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London Grid for Learning</a:t>
            </a:r>
            <a:endParaRPr lang="en-GB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013163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rstwood.com/" TargetMode="External"/><Relationship Id="rId2" Type="http://schemas.openxmlformats.org/officeDocument/2006/relationships/hyperlink" Target="http://www.multisensorylearning.lgfl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rstwood.com/" TargetMode="External"/><Relationship Id="rId2" Type="http://schemas.openxmlformats.org/officeDocument/2006/relationships/hyperlink" Target="http://www.multisensorylearning.lgfl.n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rstwood.com/" TargetMode="External"/><Relationship Id="rId2" Type="http://schemas.openxmlformats.org/officeDocument/2006/relationships/hyperlink" Target="http://www.multisensorylearning.lgfl.ne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rstwood.com/" TargetMode="External"/><Relationship Id="rId2" Type="http://schemas.openxmlformats.org/officeDocument/2006/relationships/hyperlink" Target="http://www.multisensorylearning.lgfl.ne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rstwood.com/" TargetMode="External"/><Relationship Id="rId2" Type="http://schemas.openxmlformats.org/officeDocument/2006/relationships/hyperlink" Target="http://www.multisensorylearning.lgfl.ne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rstwood.com/" TargetMode="External"/><Relationship Id="rId2" Type="http://schemas.openxmlformats.org/officeDocument/2006/relationships/hyperlink" Target="http://www.multisensorylearning.lgfl.ne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rstwood.com/" TargetMode="External"/><Relationship Id="rId2" Type="http://schemas.openxmlformats.org/officeDocument/2006/relationships/hyperlink" Target="http://www.multisensorylearning.lgfl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70137"/>
            <a:ext cx="10515600" cy="35456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smtClean="0"/>
              <a:t>3</a:t>
            </a:r>
            <a:r>
              <a:rPr lang="en-US" sz="3200" b="1" dirty="0"/>
              <a:t>.</a:t>
            </a:r>
            <a:r>
              <a:rPr lang="en-US" sz="3200" b="1" dirty="0" smtClean="0"/>
              <a:t> </a:t>
            </a:r>
            <a:r>
              <a:rPr lang="en-US" sz="3200" b="1" dirty="0"/>
              <a:t>Sensory Considerations for Learners with Visual &amp; Hearing Loss, Multisensory Learning</a:t>
            </a:r>
            <a:endParaRPr lang="en-GB" sz="3200" dirty="0"/>
          </a:p>
          <a:p>
            <a:pPr marL="0" indent="0" algn="ctr">
              <a:buNone/>
            </a:pPr>
            <a:endParaRPr lang="en-US" sz="3200" b="1" dirty="0" smtClean="0"/>
          </a:p>
          <a:p>
            <a:pPr marL="0" indent="0" algn="ctr">
              <a:buNone/>
            </a:pPr>
            <a:r>
              <a:rPr lang="en-US" sz="3200" b="1" dirty="0" smtClean="0"/>
              <a:t>3D: Causes of Hearing Conditions</a:t>
            </a:r>
            <a:endParaRPr lang="en-GB" sz="3200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838200" y="6415802"/>
            <a:ext cx="1050479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www.multisensorylearning.lgfl.net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				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©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2018 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www.hirstwood.com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London Grid for Learning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2755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581" y="1038221"/>
            <a:ext cx="5840896" cy="610959"/>
          </a:xfrm>
        </p:spPr>
        <p:txBody>
          <a:bodyPr>
            <a:normAutofit/>
          </a:bodyPr>
          <a:lstStyle/>
          <a:p>
            <a:r>
              <a:rPr lang="en-US" sz="3200" b="1" dirty="0"/>
              <a:t>Causes of Hearing </a:t>
            </a:r>
            <a:r>
              <a:rPr lang="en-US" sz="3200" b="1" dirty="0" smtClean="0"/>
              <a:t>Condition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0" y="1649180"/>
            <a:ext cx="5318510" cy="29528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Other </a:t>
            </a:r>
            <a:r>
              <a:rPr lang="en-US" sz="2400" b="1" dirty="0"/>
              <a:t>causes of congenital hearing loss include:</a:t>
            </a:r>
            <a:endParaRPr lang="en-GB" sz="2400" b="1" dirty="0"/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utero infection i.e., rubella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Prematurity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Toxemia during pregnancy i.e. Fetal Alcohol Syndrome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Cleft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Palate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838200" y="6415802"/>
            <a:ext cx="1050479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www.multisensorylearning.lgfl.net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				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©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2018 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www.hirstwood.com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London Grid for Learning</a:t>
            </a:r>
            <a:endParaRPr lang="en-GB" alt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21581" y="1649180"/>
            <a:ext cx="570290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Hearing condition can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ongenital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which means that the loss was present at the time of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birth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cquired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which means that the loss is acquired after birth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Congenital hearing loss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may be caused by genetic factors, i.e. one parent carries the gene for hearing loss; or linked to genetic syndromes where hearing loss is a characteristic e.g. Downs Syndrome or Usher Syndrome.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05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97918"/>
            <a:ext cx="6132226" cy="760859"/>
          </a:xfrm>
        </p:spPr>
        <p:txBody>
          <a:bodyPr>
            <a:noAutofit/>
          </a:bodyPr>
          <a:lstStyle/>
          <a:p>
            <a:r>
              <a:rPr lang="en-US" sz="3200" dirty="0"/>
              <a:t> </a:t>
            </a:r>
            <a:r>
              <a:rPr lang="en-US" sz="3200" b="1" dirty="0" smtClean="0"/>
              <a:t>Causes </a:t>
            </a:r>
            <a:r>
              <a:rPr lang="en-US" sz="3200" b="1" dirty="0" smtClean="0"/>
              <a:t>of Hearing Condition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63711"/>
            <a:ext cx="10874071" cy="4051534"/>
          </a:xfrm>
        </p:spPr>
        <p:txBody>
          <a:bodyPr>
            <a:normAutofit/>
          </a:bodyPr>
          <a:lstStyle/>
          <a:p>
            <a:r>
              <a:rPr lang="en-US" b="1" dirty="0"/>
              <a:t>Acquired hearing loss </a:t>
            </a:r>
            <a:r>
              <a:rPr lang="en-US" dirty="0"/>
              <a:t>can be the result of disease, infection or injury.  These could include otitis media, meningitis, measles or a head injury. </a:t>
            </a:r>
            <a:endParaRPr lang="en-GB" dirty="0"/>
          </a:p>
          <a:p>
            <a:r>
              <a:rPr lang="en-US" dirty="0"/>
              <a:t>There are various more common causes of hearing loss in school-aged learners, and these include - otitis media, glue ear, chronic otitis media, damaged </a:t>
            </a:r>
            <a:r>
              <a:rPr lang="en-US" dirty="0" err="1"/>
              <a:t>ossicles</a:t>
            </a:r>
            <a:r>
              <a:rPr lang="en-US" dirty="0"/>
              <a:t> &amp; perforated eardrum.</a:t>
            </a:r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838200" y="6415802"/>
            <a:ext cx="1050479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www.multisensorylearning.lgfl.net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				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©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2018 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www.hirstwood.com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London Grid for Learning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27275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489" y="1292719"/>
            <a:ext cx="2822288" cy="673567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Otitis Media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5358" y="1292719"/>
            <a:ext cx="4692311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What </a:t>
            </a:r>
            <a:r>
              <a:rPr lang="en-US" sz="2000" b="1" dirty="0"/>
              <a:t>does this mean for the learner in my class?</a:t>
            </a:r>
            <a:endParaRPr lang="en-GB" sz="2000" dirty="0"/>
          </a:p>
          <a:p>
            <a:pPr marL="0" indent="0">
              <a:buNone/>
            </a:pPr>
            <a:r>
              <a:rPr lang="en-US" sz="2000" dirty="0"/>
              <a:t> </a:t>
            </a:r>
            <a:endParaRPr lang="en-GB" sz="2000" dirty="0"/>
          </a:p>
          <a:p>
            <a:pPr marL="0" indent="0">
              <a:buNone/>
            </a:pPr>
            <a:r>
              <a:rPr lang="en-US" sz="2000" dirty="0"/>
              <a:t>Learners with otitis media may experience difficulties with:</a:t>
            </a:r>
            <a:endParaRPr lang="en-GB" sz="2000" dirty="0"/>
          </a:p>
          <a:p>
            <a:pPr marL="0" indent="0">
              <a:buNone/>
            </a:pPr>
            <a:r>
              <a:rPr lang="en-US" sz="2000" dirty="0"/>
              <a:t> </a:t>
            </a:r>
            <a:endParaRPr lang="en-GB" sz="2000" dirty="0"/>
          </a:p>
          <a:p>
            <a:r>
              <a:rPr lang="en-US" sz="2000" dirty="0"/>
              <a:t>Reduced intensity of sound</a:t>
            </a:r>
            <a:endParaRPr lang="en-GB" sz="2000" dirty="0"/>
          </a:p>
          <a:p>
            <a:r>
              <a:rPr lang="en-US" sz="2000" dirty="0"/>
              <a:t>Constant earache/feeling of ‘pressure’ in the ear</a:t>
            </a:r>
            <a:endParaRPr lang="en-GB" sz="2000" dirty="0"/>
          </a:p>
          <a:p>
            <a:r>
              <a:rPr lang="en-US" sz="2000" dirty="0"/>
              <a:t>Dizziness/vomiting</a:t>
            </a:r>
            <a:endParaRPr lang="en-GB" sz="2000" dirty="0"/>
          </a:p>
          <a:p>
            <a:r>
              <a:rPr lang="en-US" sz="2000" dirty="0"/>
              <a:t>Reduced hearing may persist for some time following inflammation/infection</a:t>
            </a:r>
            <a:endParaRPr lang="en-GB" sz="2000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838200" y="6415802"/>
            <a:ext cx="1050479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www.multisensorylearning.lgfl.net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				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©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2018 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www.hirstwood.com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London Grid for Learning</a:t>
            </a:r>
            <a:endParaRPr lang="en-GB" alt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565489" y="2187574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What is this?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is an inflammation/infection of the middle ear.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What causes this?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may be a viral or bacterial infection, from the nose/throat via the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eustachian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tube, treated with antibiotics if bacterial in origin. Learners with otitis media have reduced hearing, as a result of the buildup of fluid in their middle ear impedes the movement of the small bones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ossicles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within the ear.  This level of hearing may fluctuate.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389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716" y="1169233"/>
            <a:ext cx="4903033" cy="629587"/>
          </a:xfrm>
        </p:spPr>
        <p:txBody>
          <a:bodyPr>
            <a:normAutofit/>
          </a:bodyPr>
          <a:lstStyle/>
          <a:p>
            <a:r>
              <a:rPr lang="en-US" sz="3600" b="1" dirty="0"/>
              <a:t> </a:t>
            </a:r>
            <a:r>
              <a:rPr lang="en-US" sz="3600" b="1" dirty="0" smtClean="0"/>
              <a:t>Chronic Otitis Media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99" y="1982768"/>
            <a:ext cx="5506342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What </a:t>
            </a:r>
            <a:r>
              <a:rPr lang="en-US" sz="2000" b="1" dirty="0"/>
              <a:t>does this mean for the learner in my class?</a:t>
            </a:r>
            <a:endParaRPr lang="en-GB" sz="2000" dirty="0"/>
          </a:p>
          <a:p>
            <a:pPr marL="0" indent="0">
              <a:buNone/>
            </a:pPr>
            <a:r>
              <a:rPr lang="en-US" sz="2000" dirty="0"/>
              <a:t>Learners with </a:t>
            </a:r>
            <a:r>
              <a:rPr lang="en-US" sz="2000" dirty="0" smtClean="0"/>
              <a:t>chronic otitis </a:t>
            </a:r>
            <a:r>
              <a:rPr lang="en-US" sz="2000" dirty="0"/>
              <a:t>media may experience difficulties with:</a:t>
            </a:r>
            <a:endParaRPr lang="en-GB" sz="2000" dirty="0"/>
          </a:p>
          <a:p>
            <a:pPr marL="0" indent="0">
              <a:buNone/>
            </a:pPr>
            <a:r>
              <a:rPr lang="en-US" sz="2000" dirty="0"/>
              <a:t> </a:t>
            </a:r>
            <a:endParaRPr lang="en-GB" sz="2000" dirty="0"/>
          </a:p>
          <a:p>
            <a:r>
              <a:rPr lang="en-US" sz="2000" dirty="0"/>
              <a:t>Reduced intensity of sound</a:t>
            </a:r>
            <a:endParaRPr lang="en-GB" sz="2000" dirty="0"/>
          </a:p>
          <a:p>
            <a:r>
              <a:rPr lang="en-US" sz="2000" dirty="0"/>
              <a:t>Constant earache/feeling of ‘pressure’ in the ear</a:t>
            </a:r>
            <a:endParaRPr lang="en-GB" sz="2000" dirty="0"/>
          </a:p>
          <a:p>
            <a:r>
              <a:rPr lang="en-US" sz="2000" dirty="0"/>
              <a:t>Dizziness/vomiting</a:t>
            </a:r>
            <a:endParaRPr lang="en-GB" sz="2000" dirty="0"/>
          </a:p>
          <a:p>
            <a:r>
              <a:rPr lang="en-US" sz="2000" dirty="0"/>
              <a:t>Reduced hearing may persist for some time following inflammation/infection</a:t>
            </a:r>
            <a:endParaRPr lang="en-GB" sz="2000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838200" y="6415802"/>
            <a:ext cx="1050479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www.multisensorylearning.lgfl.net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				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©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2018 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www.hirstwood.com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London Grid for Learning</a:t>
            </a:r>
            <a:endParaRPr lang="en-GB" alt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241716" y="1982768"/>
            <a:ext cx="528965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What is this?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is persistent repetition of otitis media, where a perforation of the ear drum is possible leading to the discharge of fluid.  Frequent repetition may mean a permanent perforation of the ear drum.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What causes this?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may be a viral or bacterial infection, from the nose/throat via the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eustachian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tube, treated with antibiotics if bacterial in origin.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903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576" y="1082202"/>
            <a:ext cx="4074385" cy="647623"/>
          </a:xfrm>
        </p:spPr>
        <p:txBody>
          <a:bodyPr>
            <a:normAutofit/>
          </a:bodyPr>
          <a:lstStyle/>
          <a:p>
            <a:r>
              <a:rPr lang="en-US" sz="3200" b="1" dirty="0"/>
              <a:t> </a:t>
            </a:r>
            <a:r>
              <a:rPr lang="en-US" sz="3200" b="1" dirty="0" smtClean="0"/>
              <a:t>Damaged </a:t>
            </a:r>
            <a:r>
              <a:rPr lang="en-US" sz="3200" b="1" dirty="0" err="1" smtClean="0"/>
              <a:t>Ossicles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5633" y="1916651"/>
            <a:ext cx="505663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What </a:t>
            </a:r>
            <a:r>
              <a:rPr lang="en-US" sz="2000" b="1" dirty="0"/>
              <a:t>does this mean for the learner in my class?</a:t>
            </a:r>
            <a:endParaRPr lang="en-GB" sz="2000" dirty="0"/>
          </a:p>
          <a:p>
            <a:pPr marL="0" indent="0">
              <a:buNone/>
            </a:pPr>
            <a:r>
              <a:rPr lang="en-US" sz="2000" dirty="0"/>
              <a:t>Learners with damaged </a:t>
            </a:r>
            <a:r>
              <a:rPr lang="en-US" sz="2000" dirty="0" err="1"/>
              <a:t>ossicles</a:t>
            </a:r>
            <a:r>
              <a:rPr lang="en-US" sz="2000" dirty="0"/>
              <a:t> may experience difficulties with:</a:t>
            </a:r>
            <a:endParaRPr lang="en-GB" sz="2000" dirty="0"/>
          </a:p>
          <a:p>
            <a:pPr marL="0" indent="0">
              <a:buNone/>
            </a:pPr>
            <a:r>
              <a:rPr lang="en-US" sz="2000" dirty="0"/>
              <a:t> </a:t>
            </a:r>
            <a:endParaRPr lang="en-GB" sz="2000" dirty="0"/>
          </a:p>
          <a:p>
            <a:r>
              <a:rPr lang="en-US" sz="2000" dirty="0"/>
              <a:t>Reduced hearing</a:t>
            </a:r>
            <a:endParaRPr lang="en-GB" sz="2000" dirty="0"/>
          </a:p>
          <a:p>
            <a:r>
              <a:rPr lang="en-US" sz="2000" dirty="0"/>
              <a:t>Dulled sounds</a:t>
            </a:r>
            <a:endParaRPr lang="en-GB" sz="2000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838200" y="6415802"/>
            <a:ext cx="1050479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www.multisensorylearning.lgfl.net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				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©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2018 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www.hirstwood.com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London Grid for Learning</a:t>
            </a:r>
            <a:endParaRPr lang="en-GB" alt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44576" y="1916651"/>
            <a:ext cx="493176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What is this?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ossicles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are the small bones in the middle ear which may be damaged, or misshapen.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What causes this?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Damage may be caused by infection, a collapsed ear drum or injury.  This results in the passage of sound being disrupted from the outer to the inner ear. 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Ossicles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can be reconstructed by surgery.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865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45" y="1172872"/>
            <a:ext cx="4378377" cy="56598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Perforated Ear Drum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5889" y="2084646"/>
            <a:ext cx="5446381" cy="35366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What </a:t>
            </a:r>
            <a:r>
              <a:rPr lang="en-US" sz="2000" b="1" dirty="0"/>
              <a:t>does this mean for the learner in my class?</a:t>
            </a:r>
            <a:endParaRPr lang="en-GB" sz="2000" dirty="0"/>
          </a:p>
          <a:p>
            <a:r>
              <a:rPr lang="en-US" sz="2000" dirty="0"/>
              <a:t> A perforated ear drum doesn’t capture effectively the sound vibrations</a:t>
            </a:r>
            <a:endParaRPr lang="en-GB" sz="2000" dirty="0"/>
          </a:p>
          <a:p>
            <a:r>
              <a:rPr lang="en-US" sz="2000" dirty="0"/>
              <a:t>Hearing may be dulled or distorted</a:t>
            </a:r>
            <a:endParaRPr lang="en-GB" sz="2000" dirty="0"/>
          </a:p>
          <a:p>
            <a:r>
              <a:rPr lang="en-US" sz="2000" dirty="0"/>
              <a:t>Reduced hearing may persist for some time following chronic otitis media</a:t>
            </a:r>
            <a:endParaRPr lang="en-GB" sz="2000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838200" y="6415802"/>
            <a:ext cx="1050479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www.multisensorylearning.lgfl.net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				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©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2018 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www.hirstwood.com</a:t>
            </a:r>
            <a:r>
              <a:rPr lang="en-GB" altLang="en-US" sz="1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London Grid for Learning</a:t>
            </a:r>
            <a:endParaRPr lang="en-GB" alt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504045" y="2084646"/>
            <a:ext cx="519221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What is this?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perforated ear drum means the membrane which covers the ear drum is torn.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What causes this?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may be caused by repeated and chronic otitis media, sudden excessive noise or physical damage i.e. an object being poked into the ear.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02879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</TotalTime>
  <Words>403</Words>
  <Application>Microsoft Office PowerPoint</Application>
  <PresentationFormat>Widescreen</PresentationFormat>
  <Paragraphs>75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1_Office Theme</vt:lpstr>
      <vt:lpstr>PowerPoint Presentation</vt:lpstr>
      <vt:lpstr>Causes of Hearing Condition</vt:lpstr>
      <vt:lpstr> Causes of Hearing Condition</vt:lpstr>
      <vt:lpstr>Otitis Media</vt:lpstr>
      <vt:lpstr> Chronic Otitis Media</vt:lpstr>
      <vt:lpstr> Damaged Ossicles</vt:lpstr>
      <vt:lpstr>Perforated Ear Drum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Dilworth</dc:creator>
  <cp:lastModifiedBy>Adam Gordon</cp:lastModifiedBy>
  <cp:revision>16</cp:revision>
  <dcterms:created xsi:type="dcterms:W3CDTF">2018-09-17T10:19:41Z</dcterms:created>
  <dcterms:modified xsi:type="dcterms:W3CDTF">2019-01-14T09:03:45Z</dcterms:modified>
</cp:coreProperties>
</file>